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5143500" type="screen16x9"/>
  <p:notesSz cx="6858000" cy="9144000"/>
  <p:embeddedFontLst>
    <p:embeddedFont>
      <p:font typeface="Helvetica Neue" panose="020B060402020202020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8842d3386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8842d3386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8842d3386d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8842d3386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8842d3386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8842d3386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8842d3386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8842d3386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886260a6a1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886260a6a1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8842d3386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8842d3386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8842d3386d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8842d3386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7d9951265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7d995126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8842d3386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8842d3386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8842d3386d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8842d3386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7d995126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7d995126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7d9951265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7d995126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8842d3386d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8842d3386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8842d3386d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8842d3386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8842d3386d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8842d3386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google.com/search?sca_esv=4c8145c9451343a3&amp;rlz=1C1VDKB_enUS1141US1141&amp;cs=0&amp;q=National+Foundation+of+the+Arts&amp;sa=X&amp;ved=2ahUKEwibsPS1nsCPAxW6DjQIHctzG8gQxccNegQIBBAB&amp;mstk=AUtExfD_A-HNLWDwMKcrlozswsjwJqcvAxOaxC8b7d2ZStWvIOsf83iDzHgp65qadrDMxelFQ9kdkfC_1-jjx-6OQa6TJStORTG8onvSEAi3lXuLjGfh9IyJMpcW-IRBXo6XKj0yg_5ca4vxRgJZs2hWFXofvs5RZzvTmS8L4nOxWe61umOMrdzmCl7iualHBHjMPXcx&amp;csui=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IDbovOp_0zA"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52400"/>
            <a:ext cx="8602132" cy="4838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2"/>
          <p:cNvPicPr preferRelativeResize="0"/>
          <p:nvPr/>
        </p:nvPicPr>
        <p:blipFill>
          <a:blip r:embed="rId3">
            <a:alphaModFix/>
          </a:blip>
          <a:stretch>
            <a:fillRect/>
          </a:stretch>
        </p:blipFill>
        <p:spPr>
          <a:xfrm>
            <a:off x="787875" y="1371600"/>
            <a:ext cx="2381250" cy="2400300"/>
          </a:xfrm>
          <a:prstGeom prst="rect">
            <a:avLst/>
          </a:prstGeom>
          <a:noFill/>
          <a:ln>
            <a:noFill/>
          </a:ln>
        </p:spPr>
      </p:pic>
      <p:sp>
        <p:nvSpPr>
          <p:cNvPr id="107" name="Google Shape;107;p22"/>
          <p:cNvSpPr txBox="1"/>
          <p:nvPr/>
        </p:nvSpPr>
        <p:spPr>
          <a:xfrm>
            <a:off x="3992175" y="1336500"/>
            <a:ext cx="4164300" cy="24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a:solidFill>
                  <a:srgbClr val="001D35"/>
                </a:solidFill>
                <a:highlight>
                  <a:srgbClr val="FFFFFF"/>
                </a:highlight>
                <a:latin typeface="Roboto"/>
                <a:ea typeface="Roboto"/>
                <a:cs typeface="Roboto"/>
                <a:sym typeface="Roboto"/>
              </a:rPr>
              <a:t>The Works Progress Administration (WPA) supported art through the Federal Art Project (FAP), a government program that employed artists to create public art, teach, and promote art during the Great Depression. It provided jobs for thousands of artists, produced thousands of murals and posters for public buildings and community programs, and established over 100 art centers across the nation, leading to a significant body of artwork and the later creation of the </a:t>
            </a:r>
            <a:r>
              <a:rPr lang="en" sz="1350" u="sng">
                <a:solidFill>
                  <a:schemeClr val="hlink"/>
                </a:solidFill>
                <a:highlight>
                  <a:srgbClr val="FFFFFF"/>
                </a:highlight>
                <a:latin typeface="Roboto"/>
                <a:ea typeface="Roboto"/>
                <a:cs typeface="Roboto"/>
                <a:sym typeface="Roboto"/>
                <a:hlinkClick r:id="rId4"/>
              </a:rPr>
              <a:t>National Foundation of the Arts</a:t>
            </a:r>
            <a:r>
              <a:rPr lang="en" sz="1350">
                <a:solidFill>
                  <a:srgbClr val="001D35"/>
                </a:solidFill>
                <a:highlight>
                  <a:srgbClr val="FFFFFF"/>
                </a:highlight>
                <a:latin typeface="Roboto"/>
                <a:ea typeface="Roboto"/>
                <a:cs typeface="Roboto"/>
                <a:sym typeface="Roboto"/>
              </a:rPr>
              <a:t>.</a:t>
            </a:r>
            <a:endParaRPr sz="1350">
              <a:solidFill>
                <a:srgbClr val="001D35"/>
              </a:solidFill>
              <a:highlight>
                <a:srgbClr val="FFFFFF"/>
              </a:highlight>
              <a:latin typeface="Roboto"/>
              <a:ea typeface="Roboto"/>
              <a:cs typeface="Roboto"/>
              <a:sym typeface="Roboto"/>
            </a:endParaRPr>
          </a:p>
          <a:p>
            <a:pPr marL="0" lvl="0" indent="0" algn="l" rtl="0">
              <a:spcBef>
                <a:spcPts val="0"/>
              </a:spcBef>
              <a:spcAft>
                <a:spcPts val="0"/>
              </a:spcAft>
              <a:buNone/>
            </a:pPr>
            <a:r>
              <a:rPr lang="en" sz="1350">
                <a:solidFill>
                  <a:srgbClr val="001D35"/>
                </a:solidFill>
                <a:highlight>
                  <a:srgbClr val="FFFFFF"/>
                </a:highlight>
                <a:latin typeface="Roboto"/>
                <a:ea typeface="Roboto"/>
                <a:cs typeface="Roboto"/>
                <a:sym typeface="Roboto"/>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1714875" y="85100"/>
            <a:ext cx="5617565" cy="4838700"/>
          </a:xfrm>
          <a:prstGeom prst="rect">
            <a:avLst/>
          </a:prstGeom>
          <a:noFill/>
          <a:ln>
            <a:noFill/>
          </a:ln>
        </p:spPr>
      </p:pic>
      <p:sp>
        <p:nvSpPr>
          <p:cNvPr id="113" name="Google Shape;113;p23"/>
          <p:cNvSpPr txBox="1"/>
          <p:nvPr/>
        </p:nvSpPr>
        <p:spPr>
          <a:xfrm>
            <a:off x="0" y="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333333"/>
                </a:solidFill>
                <a:highlight>
                  <a:srgbClr val="FFFFFF"/>
                </a:highlight>
              </a:rPr>
              <a:t>Philip Guston’s </a:t>
            </a:r>
            <a:r>
              <a:rPr lang="en" sz="900" i="1">
                <a:solidFill>
                  <a:srgbClr val="333333"/>
                </a:solidFill>
                <a:highlight>
                  <a:srgbClr val="FFFFFF"/>
                </a:highlight>
              </a:rPr>
              <a:t>Nile, </a:t>
            </a:r>
            <a:endParaRPr sz="900" i="1">
              <a:solidFill>
                <a:srgbClr val="333333"/>
              </a:solidFill>
              <a:highlight>
                <a:srgbClr val="FFFFFF"/>
              </a:highlight>
            </a:endParaRPr>
          </a:p>
          <a:p>
            <a:pPr marL="0" lvl="0" indent="0" algn="l" rtl="0">
              <a:spcBef>
                <a:spcPts val="0"/>
              </a:spcBef>
              <a:spcAft>
                <a:spcPts val="0"/>
              </a:spcAft>
              <a:buNone/>
            </a:pPr>
            <a:r>
              <a:rPr lang="en" sz="900">
                <a:solidFill>
                  <a:srgbClr val="333333"/>
                </a:solidFill>
                <a:highlight>
                  <a:srgbClr val="FFFFFF"/>
                </a:highlight>
              </a:rPr>
              <a:t>Painted in late 1958s</a:t>
            </a:r>
            <a:endParaRPr sz="900">
              <a:solidFill>
                <a:srgbClr val="333333"/>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body" idx="1"/>
          </p:nvPr>
        </p:nvSpPr>
        <p:spPr>
          <a:xfrm>
            <a:off x="221975" y="225450"/>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100" b="1" dirty="0">
                <a:solidFill>
                  <a:schemeClr val="dk1"/>
                </a:solidFill>
              </a:rPr>
              <a:t>Abstract Expressionism</a:t>
            </a:r>
            <a:r>
              <a:rPr lang="en" sz="1100" dirty="0">
                <a:solidFill>
                  <a:schemeClr val="dk1"/>
                </a:solidFill>
              </a:rPr>
              <a:t> was an art movement that started in New York in the 1940s and 1950s. Instead of painting realistic people, places, or objects, artists focused on showing their </a:t>
            </a:r>
            <a:r>
              <a:rPr lang="en" sz="1100" b="1" dirty="0">
                <a:solidFill>
                  <a:schemeClr val="dk1"/>
                </a:solidFill>
              </a:rPr>
              <a:t>feelings, ideas, and energy</a:t>
            </a:r>
            <a:r>
              <a:rPr lang="en" sz="1100" dirty="0">
                <a:solidFill>
                  <a:schemeClr val="dk1"/>
                </a:solidFill>
              </a:rPr>
              <a:t> through the way they used paint.</a:t>
            </a:r>
            <a:endParaRPr sz="1100" dirty="0">
              <a:solidFill>
                <a:schemeClr val="dk1"/>
              </a:solidFill>
            </a:endParaRPr>
          </a:p>
          <a:p>
            <a:pPr marL="457200" lvl="0" indent="-298450" algn="l" rtl="0">
              <a:spcBef>
                <a:spcPts val="1200"/>
              </a:spcBef>
              <a:spcAft>
                <a:spcPts val="0"/>
              </a:spcAft>
              <a:buClr>
                <a:schemeClr val="dk1"/>
              </a:buClr>
              <a:buSzPts val="1100"/>
              <a:buChar char="●"/>
            </a:pPr>
            <a:r>
              <a:rPr lang="en" sz="1100" dirty="0">
                <a:solidFill>
                  <a:schemeClr val="dk1"/>
                </a:solidFill>
              </a:rPr>
              <a:t>The paintings are often </a:t>
            </a:r>
            <a:r>
              <a:rPr lang="en" sz="1100" b="1" dirty="0">
                <a:solidFill>
                  <a:schemeClr val="dk1"/>
                </a:solidFill>
              </a:rPr>
              <a:t>large</a:t>
            </a:r>
            <a:r>
              <a:rPr lang="en" sz="1100" dirty="0">
                <a:solidFill>
                  <a:schemeClr val="dk1"/>
                </a:solidFill>
              </a:rPr>
              <a:t>, with </a:t>
            </a:r>
            <a:r>
              <a:rPr lang="en" sz="1100" b="1" dirty="0">
                <a:solidFill>
                  <a:schemeClr val="dk1"/>
                </a:solidFill>
              </a:rPr>
              <a:t>bold brushstrokes, drips, splatters, or big fields of color</a:t>
            </a:r>
            <a:r>
              <a:rPr lang="en" sz="1100" dirty="0">
                <a:solidFill>
                  <a:schemeClr val="dk1"/>
                </a:solidFill>
              </a:rPr>
              <a:t>.</a:t>
            </a:r>
            <a:br>
              <a:rPr lang="en" sz="1100" dirty="0">
                <a:solidFill>
                  <a:schemeClr val="dk1"/>
                </a:solidFill>
              </a:rPr>
            </a:br>
            <a:endParaRPr sz="1100" dirty="0">
              <a:solidFill>
                <a:schemeClr val="dk1"/>
              </a:solidFill>
            </a:endParaRPr>
          </a:p>
          <a:p>
            <a:pPr marL="457200" lvl="0" indent="-298450" algn="l" rtl="0">
              <a:spcBef>
                <a:spcPts val="0"/>
              </a:spcBef>
              <a:spcAft>
                <a:spcPts val="0"/>
              </a:spcAft>
              <a:buClr>
                <a:schemeClr val="dk1"/>
              </a:buClr>
              <a:buSzPts val="1100"/>
              <a:buChar char="●"/>
            </a:pPr>
            <a:r>
              <a:rPr lang="en" sz="1100" dirty="0">
                <a:solidFill>
                  <a:schemeClr val="dk1"/>
                </a:solidFill>
              </a:rPr>
              <a:t>The goal wasn’t to copy the real world, but to make the act of painting itself a way of </a:t>
            </a:r>
            <a:r>
              <a:rPr lang="en" sz="1100" b="1" dirty="0">
                <a:solidFill>
                  <a:schemeClr val="dk1"/>
                </a:solidFill>
              </a:rPr>
              <a:t>expressing emotions</a:t>
            </a:r>
            <a:r>
              <a:rPr lang="en" sz="1100" dirty="0">
                <a:solidFill>
                  <a:schemeClr val="dk1"/>
                </a:solidFill>
              </a:rPr>
              <a:t>—like anger, joy, or chaos.</a:t>
            </a:r>
            <a:br>
              <a:rPr lang="en" sz="1100" dirty="0">
                <a:solidFill>
                  <a:schemeClr val="dk1"/>
                </a:solidFill>
              </a:rPr>
            </a:br>
            <a:endParaRPr sz="1100" dirty="0">
              <a:solidFill>
                <a:schemeClr val="dk1"/>
              </a:solidFill>
            </a:endParaRPr>
          </a:p>
          <a:p>
            <a:pPr marL="457200" lvl="0" indent="-298450" algn="l" rtl="0">
              <a:spcBef>
                <a:spcPts val="0"/>
              </a:spcBef>
              <a:spcAft>
                <a:spcPts val="0"/>
              </a:spcAft>
              <a:buClr>
                <a:schemeClr val="dk1"/>
              </a:buClr>
              <a:buSzPts val="1100"/>
              <a:buChar char="●"/>
            </a:pPr>
            <a:r>
              <a:rPr lang="en" sz="1100" dirty="0">
                <a:solidFill>
                  <a:schemeClr val="dk1"/>
                </a:solidFill>
              </a:rPr>
              <a:t>Famous artists include </a:t>
            </a:r>
            <a:r>
              <a:rPr lang="en" sz="1100" b="1" dirty="0">
                <a:solidFill>
                  <a:schemeClr val="dk1"/>
                </a:solidFill>
              </a:rPr>
              <a:t>Jackson Pollock</a:t>
            </a:r>
            <a:r>
              <a:rPr lang="en" sz="1100" dirty="0">
                <a:solidFill>
                  <a:schemeClr val="dk1"/>
                </a:solidFill>
              </a:rPr>
              <a:t> (drip paintings), </a:t>
            </a:r>
            <a:r>
              <a:rPr lang="en" sz="1100" b="1" dirty="0">
                <a:solidFill>
                  <a:schemeClr val="dk1"/>
                </a:solidFill>
              </a:rPr>
              <a:t>Mark Rothko</a:t>
            </a:r>
            <a:r>
              <a:rPr lang="en" sz="1100" dirty="0">
                <a:solidFill>
                  <a:schemeClr val="dk1"/>
                </a:solidFill>
              </a:rPr>
              <a:t> (big glowing rectangles of color), and </a:t>
            </a:r>
            <a:r>
              <a:rPr lang="en" sz="1100" b="1" dirty="0">
                <a:solidFill>
                  <a:schemeClr val="dk1"/>
                </a:solidFill>
              </a:rPr>
              <a:t>Willem de Kooning</a:t>
            </a:r>
            <a:r>
              <a:rPr lang="en" sz="1100" dirty="0">
                <a:solidFill>
                  <a:schemeClr val="dk1"/>
                </a:solidFill>
              </a:rPr>
              <a:t> (wild, energetic brushwork).</a:t>
            </a:r>
            <a:endParaRPr sz="1100" dirty="0">
              <a:solidFill>
                <a:schemeClr val="dk1"/>
              </a:solidFill>
            </a:endParaRPr>
          </a:p>
          <a:p>
            <a:pPr marL="0" lvl="0" indent="0" algn="l" rtl="0">
              <a:spcBef>
                <a:spcPts val="1200"/>
              </a:spcBef>
              <a:spcAft>
                <a:spcPts val="0"/>
              </a:spcAft>
              <a:buClr>
                <a:schemeClr val="dk1"/>
              </a:buClr>
              <a:buSzPts val="1100"/>
              <a:buFont typeface="Arial"/>
              <a:buNone/>
            </a:pPr>
            <a:r>
              <a:rPr lang="en" sz="1100" dirty="0">
                <a:solidFill>
                  <a:schemeClr val="dk1"/>
                </a:solidFill>
              </a:rPr>
              <a:t>In short: </a:t>
            </a:r>
            <a:r>
              <a:rPr lang="en" sz="1100" b="1" dirty="0">
                <a:solidFill>
                  <a:schemeClr val="dk1"/>
                </a:solidFill>
              </a:rPr>
              <a:t>Abstract Expressionism is about emotion over realism, and energy over detail.</a:t>
            </a:r>
            <a:endParaRPr sz="1100" b="1" dirty="0">
              <a:solidFill>
                <a:schemeClr val="dk1"/>
              </a:solidFill>
            </a:endParaRPr>
          </a:p>
          <a:p>
            <a:pPr marL="0" lvl="0" indent="0" algn="l" rtl="0">
              <a:spcBef>
                <a:spcPts val="1200"/>
              </a:spcBef>
              <a:spcAft>
                <a:spcPts val="0"/>
              </a:spcAft>
              <a:buClr>
                <a:schemeClr val="dk1"/>
              </a:buClr>
              <a:buSzPts val="1100"/>
              <a:buFont typeface="Arial"/>
              <a:buNone/>
            </a:pPr>
            <a:endParaRPr sz="1100" b="1" dirty="0">
              <a:solidFill>
                <a:schemeClr val="dk1"/>
              </a:solidFill>
            </a:endParaRPr>
          </a:p>
          <a:p>
            <a:pPr marL="0" lvl="0" indent="0" algn="l" rtl="0">
              <a:spcBef>
                <a:spcPts val="1200"/>
              </a:spcBef>
              <a:spcAft>
                <a:spcPts val="0"/>
              </a:spcAft>
              <a:buClr>
                <a:schemeClr val="dk1"/>
              </a:buClr>
              <a:buSzPts val="1100"/>
              <a:buFont typeface="Arial"/>
              <a:buNone/>
            </a:pPr>
            <a:endParaRPr sz="1100" b="1" dirty="0">
              <a:solidFill>
                <a:schemeClr val="dk1"/>
              </a:solidFill>
            </a:endParaRPr>
          </a:p>
          <a:p>
            <a:pPr marL="0" lvl="0" indent="0" algn="l" rtl="0">
              <a:spcBef>
                <a:spcPts val="1200"/>
              </a:spcBef>
              <a:spcAft>
                <a:spcPts val="1200"/>
              </a:spcAft>
              <a:buClr>
                <a:schemeClr val="dk1"/>
              </a:buClr>
              <a:buSzPts val="1100"/>
              <a:buFont typeface="Arial"/>
              <a:buNone/>
            </a:pPr>
            <a:endParaRPr dirty="0"/>
          </a:p>
        </p:txBody>
      </p:sp>
      <p:pic>
        <p:nvPicPr>
          <p:cNvPr id="119" name="Google Shape;119;p24"/>
          <p:cNvPicPr preferRelativeResize="0"/>
          <p:nvPr/>
        </p:nvPicPr>
        <p:blipFill>
          <a:blip r:embed="rId3">
            <a:alphaModFix/>
          </a:blip>
          <a:stretch>
            <a:fillRect/>
          </a:stretch>
        </p:blipFill>
        <p:spPr>
          <a:xfrm>
            <a:off x="221975" y="3072686"/>
            <a:ext cx="3254377" cy="1830726"/>
          </a:xfrm>
          <a:prstGeom prst="rect">
            <a:avLst/>
          </a:prstGeom>
          <a:noFill/>
          <a:ln>
            <a:noFill/>
          </a:ln>
        </p:spPr>
      </p:pic>
      <p:pic>
        <p:nvPicPr>
          <p:cNvPr id="120" name="Google Shape;120;p24"/>
          <p:cNvPicPr preferRelativeResize="0"/>
          <p:nvPr/>
        </p:nvPicPr>
        <p:blipFill>
          <a:blip r:embed="rId4">
            <a:alphaModFix/>
          </a:blip>
          <a:stretch>
            <a:fillRect/>
          </a:stretch>
        </p:blipFill>
        <p:spPr>
          <a:xfrm>
            <a:off x="3796049" y="2737150"/>
            <a:ext cx="1721251" cy="2255125"/>
          </a:xfrm>
          <a:prstGeom prst="rect">
            <a:avLst/>
          </a:prstGeom>
          <a:noFill/>
          <a:ln>
            <a:noFill/>
          </a:ln>
        </p:spPr>
      </p:pic>
      <p:pic>
        <p:nvPicPr>
          <p:cNvPr id="121" name="Google Shape;121;p24"/>
          <p:cNvPicPr preferRelativeResize="0"/>
          <p:nvPr/>
        </p:nvPicPr>
        <p:blipFill>
          <a:blip r:embed="rId5">
            <a:alphaModFix/>
          </a:blip>
          <a:stretch>
            <a:fillRect/>
          </a:stretch>
        </p:blipFill>
        <p:spPr>
          <a:xfrm>
            <a:off x="5836999" y="2826013"/>
            <a:ext cx="1858298" cy="2077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p:nvPr/>
        </p:nvSpPr>
        <p:spPr>
          <a:xfrm>
            <a:off x="82225" y="171950"/>
            <a:ext cx="1450500" cy="14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Philip Guston </a:t>
            </a:r>
            <a:r>
              <a:rPr lang="en" sz="900" i="1">
                <a:solidFill>
                  <a:schemeClr val="dk2"/>
                </a:solidFill>
              </a:rPr>
              <a:t>Nile, </a:t>
            </a:r>
            <a:r>
              <a:rPr lang="en" sz="900">
                <a:solidFill>
                  <a:schemeClr val="dk2"/>
                </a:solidFill>
              </a:rPr>
              <a:t>1977</a:t>
            </a:r>
            <a:endParaRPr sz="900">
              <a:solidFill>
                <a:schemeClr val="dk2"/>
              </a:solidFill>
            </a:endParaRPr>
          </a:p>
        </p:txBody>
      </p:sp>
      <p:pic>
        <p:nvPicPr>
          <p:cNvPr id="127" name="Google Shape;127;p25" title="guston Nile.png"/>
          <p:cNvPicPr preferRelativeResize="0"/>
          <p:nvPr/>
        </p:nvPicPr>
        <p:blipFill>
          <a:blip r:embed="rId3">
            <a:alphaModFix/>
          </a:blip>
          <a:stretch>
            <a:fillRect/>
          </a:stretch>
        </p:blipFill>
        <p:spPr>
          <a:xfrm>
            <a:off x="1685125" y="152400"/>
            <a:ext cx="6750901"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249825" y="870825"/>
            <a:ext cx="4044200" cy="3293325"/>
          </a:xfrm>
          <a:prstGeom prst="rect">
            <a:avLst/>
          </a:prstGeom>
          <a:noFill/>
          <a:ln>
            <a:noFill/>
          </a:ln>
        </p:spPr>
      </p:pic>
      <p:pic>
        <p:nvPicPr>
          <p:cNvPr id="133" name="Google Shape;133;p26"/>
          <p:cNvPicPr preferRelativeResize="0"/>
          <p:nvPr/>
        </p:nvPicPr>
        <p:blipFill>
          <a:blip r:embed="rId4">
            <a:alphaModFix/>
          </a:blip>
          <a:stretch>
            <a:fillRect/>
          </a:stretch>
        </p:blipFill>
        <p:spPr>
          <a:xfrm>
            <a:off x="4438950" y="152400"/>
            <a:ext cx="4552649" cy="4552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7" descr="Note: This film includes reference to racism and imagery of racist violence and the Ku Klux Klan.&#10;&#10;Philip Guston thought hard about the artist's responsibility to bear witness to ‘the brutality of the world‘. Consistently changing and reinventing, he sought to make work that embodies life’s complexities, its beauty, absurdity, humour and suffering.&#10;&#10;In this short film, curators Michael Wellen and Michael Raymond, conservator Anna Cooper and the artist's daughter, Musa Mayer, recount the story of Guston's life and career, as well as his restless urge to challenge himself creatively.&#10;&#10;This film was created as part of the Terra Foundation for American Art Series: New Perspectives.&#10;&#10;It includes extracts from the following documentaries:&#10;Philip Guston: A Life Lived, directed by Michael Blackwood (New York: Michael Blackwood Productions, 1981). &#10;&#10;Conversations with Philip Guston, directed by Michael Blackwood (New York: Michael Blackwood Productions, 2003).&#10;https://michaelblackwoodproductions.com&#10;&#10;Subscribe for weekly films: http://goo.gl/X1ZnEl" title="Philip Guston: the restless artist painting everyday evil | Tate">
            <a:hlinkClick r:id="rId3"/>
          </p:cNvPr>
          <p:cNvPicPr preferRelativeResize="0"/>
          <p:nvPr/>
        </p:nvPicPr>
        <p:blipFill>
          <a:blip r:embed="rId4">
            <a:alphaModFix/>
          </a:blip>
          <a:stretch>
            <a:fillRect/>
          </a:stretch>
        </p:blipFill>
        <p:spPr>
          <a:xfrm>
            <a:off x="152400" y="152400"/>
            <a:ext cx="8500925" cy="4781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body" idx="1"/>
          </p:nvPr>
        </p:nvSpPr>
        <p:spPr>
          <a:xfrm>
            <a:off x="311700" y="806425"/>
            <a:ext cx="8520600" cy="4105500"/>
          </a:xfrm>
          <a:prstGeom prst="rect">
            <a:avLst/>
          </a:prstGeom>
        </p:spPr>
        <p:txBody>
          <a:bodyPr spcFirstLastPara="1" wrap="square" lIns="91425" tIns="91425" rIns="91425" bIns="91425" anchor="t" anchorCtr="0">
            <a:normAutofit lnSpcReduction="10000"/>
          </a:bodyPr>
          <a:lstStyle/>
          <a:p>
            <a:pPr marL="457200" lvl="0" indent="-323850" algn="l" rtl="0">
              <a:spcBef>
                <a:spcPts val="1200"/>
              </a:spcBef>
              <a:spcAft>
                <a:spcPts val="0"/>
              </a:spcAft>
              <a:buClr>
                <a:schemeClr val="dk1"/>
              </a:buClr>
              <a:buSzPts val="1500"/>
              <a:buAutoNum type="arabicPeriod"/>
            </a:pPr>
            <a:r>
              <a:rPr lang="en" sz="1500" b="1" dirty="0">
                <a:solidFill>
                  <a:schemeClr val="dk1"/>
                </a:solidFill>
              </a:rPr>
              <a:t>How does Guston’s move from Abstract Expressionism to figurative, cartoon-like imagery challenge expectations of modern art at the time?</a:t>
            </a:r>
            <a:br>
              <a:rPr lang="en" sz="1500" b="1" dirty="0">
                <a:solidFill>
                  <a:schemeClr val="dk1"/>
                </a:solidFill>
              </a:rPr>
            </a:br>
            <a:endParaRPr sz="1500" b="1" dirty="0">
              <a:solidFill>
                <a:schemeClr val="dk1"/>
              </a:solidFill>
            </a:endParaRPr>
          </a:p>
          <a:p>
            <a:pPr marL="457200" lvl="0" indent="-323850" algn="l" rtl="0">
              <a:spcBef>
                <a:spcPts val="0"/>
              </a:spcBef>
              <a:spcAft>
                <a:spcPts val="0"/>
              </a:spcAft>
              <a:buClr>
                <a:schemeClr val="dk1"/>
              </a:buClr>
              <a:buSzPts val="1500"/>
              <a:buAutoNum type="arabicPeriod"/>
            </a:pPr>
            <a:r>
              <a:rPr lang="en" sz="1500" b="1" dirty="0">
                <a:solidFill>
                  <a:schemeClr val="dk1"/>
                </a:solidFill>
              </a:rPr>
              <a:t>What effect does Guston achieve through his use of simple, almost childlike forms and a limited color palette?</a:t>
            </a:r>
            <a:br>
              <a:rPr lang="en" sz="1500" b="1" dirty="0">
                <a:solidFill>
                  <a:schemeClr val="dk1"/>
                </a:solidFill>
              </a:rPr>
            </a:br>
            <a:endParaRPr sz="1500" b="1" dirty="0">
              <a:solidFill>
                <a:schemeClr val="dk1"/>
              </a:solidFill>
            </a:endParaRPr>
          </a:p>
          <a:p>
            <a:pPr marL="457200" lvl="0" indent="-323850" algn="l" rtl="0">
              <a:spcBef>
                <a:spcPts val="0"/>
              </a:spcBef>
              <a:spcAft>
                <a:spcPts val="0"/>
              </a:spcAft>
              <a:buClr>
                <a:schemeClr val="dk1"/>
              </a:buClr>
              <a:buSzPts val="1500"/>
              <a:buAutoNum type="arabicPeriod"/>
            </a:pPr>
            <a:r>
              <a:rPr lang="en" sz="1500" b="1" dirty="0">
                <a:solidFill>
                  <a:schemeClr val="dk1"/>
                </a:solidFill>
              </a:rPr>
              <a:t>How does Guston’s work compare to other mid-20th century artists you’ve studied in terms of style, subject matter, or approach to abstraction and figuration?</a:t>
            </a:r>
            <a:br>
              <a:rPr lang="en" sz="1500" b="1" dirty="0">
                <a:solidFill>
                  <a:schemeClr val="dk1"/>
                </a:solidFill>
              </a:rPr>
            </a:br>
            <a:endParaRPr sz="1500" b="1" dirty="0">
              <a:solidFill>
                <a:schemeClr val="dk1"/>
              </a:solidFill>
            </a:endParaRPr>
          </a:p>
          <a:p>
            <a:pPr marL="457200" lvl="0" indent="-323850" algn="l" rtl="0">
              <a:spcBef>
                <a:spcPts val="0"/>
              </a:spcBef>
              <a:spcAft>
                <a:spcPts val="0"/>
              </a:spcAft>
              <a:buClr>
                <a:schemeClr val="dk1"/>
              </a:buClr>
              <a:buSzPts val="1500"/>
              <a:buAutoNum type="arabicPeriod"/>
            </a:pPr>
            <a:r>
              <a:rPr lang="en" sz="1500" b="1" dirty="0">
                <a:solidFill>
                  <a:schemeClr val="dk1"/>
                </a:solidFill>
              </a:rPr>
              <a:t>What role do everyday objects (shoes, clocks, light bulbs, cigarettes, bricks) play in shaping the meaning of his paintings?</a:t>
            </a:r>
            <a:br>
              <a:rPr lang="en" sz="1500" b="1" dirty="0">
                <a:solidFill>
                  <a:schemeClr val="dk1"/>
                </a:solidFill>
              </a:rPr>
            </a:br>
            <a:endParaRPr sz="1500" b="1" dirty="0">
              <a:solidFill>
                <a:schemeClr val="dk1"/>
              </a:solidFill>
            </a:endParaRPr>
          </a:p>
          <a:p>
            <a:pPr marL="457200" lvl="0" indent="-298450" algn="l" rtl="0">
              <a:spcBef>
                <a:spcPts val="0"/>
              </a:spcBef>
              <a:spcAft>
                <a:spcPts val="0"/>
              </a:spcAft>
              <a:buClr>
                <a:schemeClr val="dk1"/>
              </a:buClr>
              <a:buSzPts val="1100"/>
              <a:buAutoNum type="arabicPeriod"/>
            </a:pPr>
            <a:r>
              <a:rPr lang="en" sz="1500" b="1" dirty="0">
                <a:solidFill>
                  <a:schemeClr val="dk1"/>
                </a:solidFill>
              </a:rPr>
              <a:t>In what ways do Guston’s paintings reflect both personal expression and broader cultural or historical concerns?</a:t>
            </a:r>
            <a:br>
              <a:rPr lang="en" sz="1100" b="1" dirty="0">
                <a:solidFill>
                  <a:schemeClr val="dk1"/>
                </a:solidFill>
              </a:rPr>
            </a:br>
            <a:endParaRPr sz="1100" b="1" dirty="0">
              <a:solidFill>
                <a:schemeClr val="dk1"/>
              </a:solidFill>
            </a:endParaRPr>
          </a:p>
          <a:p>
            <a:pPr marL="0" lvl="0" indent="0" algn="l" rtl="0">
              <a:spcBef>
                <a:spcPts val="1200"/>
              </a:spcBef>
              <a:spcAft>
                <a:spcPts val="1200"/>
              </a:spcAft>
              <a:buNone/>
            </a:pPr>
            <a:endParaRPr dirty="0"/>
          </a:p>
        </p:txBody>
      </p:sp>
      <p:sp>
        <p:nvSpPr>
          <p:cNvPr id="2" name="TextBox 1">
            <a:extLst>
              <a:ext uri="{FF2B5EF4-FFF2-40B4-BE49-F238E27FC236}">
                <a16:creationId xmlns:a16="http://schemas.microsoft.com/office/drawing/2014/main" id="{D1E6C5A2-AE58-567C-845D-F665ABFAAE37}"/>
              </a:ext>
            </a:extLst>
          </p:cNvPr>
          <p:cNvSpPr txBox="1"/>
          <p:nvPr/>
        </p:nvSpPr>
        <p:spPr>
          <a:xfrm>
            <a:off x="335756" y="335756"/>
            <a:ext cx="2250937" cy="307777"/>
          </a:xfrm>
          <a:prstGeom prst="rect">
            <a:avLst/>
          </a:prstGeom>
          <a:noFill/>
        </p:spPr>
        <p:txBody>
          <a:bodyPr wrap="none" rtlCol="0">
            <a:spAutoFit/>
          </a:bodyPr>
          <a:lstStyle/>
          <a:p>
            <a:r>
              <a:rPr lang="en-US" b="1" dirty="0"/>
              <a:t>Questions for the Class: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30A1-9762-ED8C-8925-F29383C6E6E3}"/>
              </a:ext>
            </a:extLst>
          </p:cNvPr>
          <p:cNvSpPr>
            <a:spLocks noGrp="1"/>
          </p:cNvSpPr>
          <p:nvPr>
            <p:ph type="title"/>
          </p:nvPr>
        </p:nvSpPr>
        <p:spPr/>
        <p:txBody>
          <a:bodyPr>
            <a:normAutofit fontScale="90000"/>
          </a:bodyPr>
          <a:lstStyle/>
          <a:p>
            <a:pPr algn="ctr"/>
            <a:r>
              <a:rPr lang="en-US" dirty="0"/>
              <a:t>This presentation was created through the support of</a:t>
            </a:r>
          </a:p>
        </p:txBody>
      </p:sp>
      <p:pic>
        <p:nvPicPr>
          <p:cNvPr id="5" name="Picture 4">
            <a:extLst>
              <a:ext uri="{FF2B5EF4-FFF2-40B4-BE49-F238E27FC236}">
                <a16:creationId xmlns:a16="http://schemas.microsoft.com/office/drawing/2014/main" id="{C05FAF49-6CFC-4132-1EC0-2BF1E8298BAB}"/>
              </a:ext>
            </a:extLst>
          </p:cNvPr>
          <p:cNvPicPr>
            <a:picLocks noChangeAspect="1"/>
          </p:cNvPicPr>
          <p:nvPr/>
        </p:nvPicPr>
        <p:blipFill>
          <a:blip r:embed="rId2"/>
          <a:stretch>
            <a:fillRect/>
          </a:stretch>
        </p:blipFill>
        <p:spPr>
          <a:xfrm>
            <a:off x="2285233" y="3235927"/>
            <a:ext cx="4573533" cy="1057658"/>
          </a:xfrm>
          <a:prstGeom prst="rect">
            <a:avLst/>
          </a:prstGeom>
        </p:spPr>
      </p:pic>
      <p:pic>
        <p:nvPicPr>
          <p:cNvPr id="7" name="Picture 6">
            <a:extLst>
              <a:ext uri="{FF2B5EF4-FFF2-40B4-BE49-F238E27FC236}">
                <a16:creationId xmlns:a16="http://schemas.microsoft.com/office/drawing/2014/main" id="{309E6D64-6841-8A5A-3C11-ABFE7766396E}"/>
              </a:ext>
            </a:extLst>
          </p:cNvPr>
          <p:cNvPicPr>
            <a:picLocks noChangeAspect="1"/>
          </p:cNvPicPr>
          <p:nvPr/>
        </p:nvPicPr>
        <p:blipFill>
          <a:blip r:embed="rId3"/>
          <a:stretch>
            <a:fillRect/>
          </a:stretch>
        </p:blipFill>
        <p:spPr>
          <a:xfrm>
            <a:off x="2285233" y="1672588"/>
            <a:ext cx="4573533" cy="690344"/>
          </a:xfrm>
          <a:prstGeom prst="rect">
            <a:avLst/>
          </a:prstGeom>
        </p:spPr>
      </p:pic>
    </p:spTree>
    <p:extLst>
      <p:ext uri="{BB962C8B-B14F-4D97-AF65-F5344CB8AC3E}">
        <p14:creationId xmlns:p14="http://schemas.microsoft.com/office/powerpoint/2010/main" val="247460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730913" y="40250"/>
            <a:ext cx="7682170"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266850" y="400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Philip Guston</a:t>
            </a:r>
            <a:endParaRPr/>
          </a:p>
        </p:txBody>
      </p:sp>
      <p:sp>
        <p:nvSpPr>
          <p:cNvPr id="65" name="Google Shape;65;p15"/>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457200" lvl="0" indent="-380682" algn="l" rtl="0">
              <a:lnSpc>
                <a:spcPct val="95000"/>
              </a:lnSpc>
              <a:spcBef>
                <a:spcPts val="0"/>
              </a:spcBef>
              <a:spcAft>
                <a:spcPts val="0"/>
              </a:spcAft>
              <a:buSzPts val="2395"/>
              <a:buChar char="-"/>
            </a:pPr>
            <a:r>
              <a:rPr lang="en" sz="1852" b="1">
                <a:solidFill>
                  <a:schemeClr val="dk1"/>
                </a:solidFill>
              </a:rPr>
              <a:t>1913</a:t>
            </a:r>
            <a:r>
              <a:rPr lang="en" sz="1852">
                <a:solidFill>
                  <a:schemeClr val="dk1"/>
                </a:solidFill>
              </a:rPr>
              <a:t> – Born in Montreal, Canada; raised in Los Angeles.</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1934–35</a:t>
            </a:r>
            <a:r>
              <a:rPr lang="en" sz="1852">
                <a:solidFill>
                  <a:schemeClr val="dk1"/>
                </a:solidFill>
              </a:rPr>
              <a:t> – Paints Mexican fresco </a:t>
            </a:r>
            <a:r>
              <a:rPr lang="en" sz="1852" i="1">
                <a:solidFill>
                  <a:schemeClr val="dk1"/>
                </a:solidFill>
              </a:rPr>
              <a:t>The Struggle Against Terrorism</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1935</a:t>
            </a:r>
            <a:r>
              <a:rPr lang="en" sz="1852">
                <a:solidFill>
                  <a:schemeClr val="dk1"/>
                </a:solidFill>
              </a:rPr>
              <a:t> – Joins WPA Mural Division in New York</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1945</a:t>
            </a:r>
            <a:r>
              <a:rPr lang="en" sz="1852">
                <a:solidFill>
                  <a:schemeClr val="dk1"/>
                </a:solidFill>
              </a:rPr>
              <a:t> – Wins Prix de Rome (The Rome Prize); studies Renaissance art in Italy</a:t>
            </a:r>
            <a:br>
              <a:rPr lang="en" sz="1852">
                <a:solidFill>
                  <a:schemeClr val="dk1"/>
                </a:solidFill>
              </a:rPr>
            </a:br>
            <a:r>
              <a:rPr lang="en" sz="1852" b="1">
                <a:solidFill>
                  <a:schemeClr val="dk1"/>
                </a:solidFill>
              </a:rPr>
              <a:t>1950s</a:t>
            </a:r>
            <a:r>
              <a:rPr lang="en" sz="1852">
                <a:solidFill>
                  <a:schemeClr val="dk1"/>
                </a:solidFill>
              </a:rPr>
              <a:t> – Becomes a leading Abstract Expressionist in New York</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1970</a:t>
            </a:r>
            <a:r>
              <a:rPr lang="en" sz="1852">
                <a:solidFill>
                  <a:schemeClr val="dk1"/>
                </a:solidFill>
              </a:rPr>
              <a:t> – Shocks critics with return to figuration (</a:t>
            </a:r>
            <a:r>
              <a:rPr lang="en" sz="1852" i="1">
                <a:solidFill>
                  <a:schemeClr val="dk1"/>
                </a:solidFill>
              </a:rPr>
              <a:t>cartoon imagery, everyday symbols</a:t>
            </a:r>
            <a:r>
              <a:rPr lang="en" sz="1852">
                <a:solidFill>
                  <a:schemeClr val="dk1"/>
                </a:solidFill>
              </a:rPr>
              <a:t>)</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1973</a:t>
            </a:r>
            <a:r>
              <a:rPr lang="en" sz="1852">
                <a:solidFill>
                  <a:schemeClr val="dk1"/>
                </a:solidFill>
              </a:rPr>
              <a:t> – Begins teaching at Boston University</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1980</a:t>
            </a:r>
            <a:r>
              <a:rPr lang="en" sz="1852">
                <a:solidFill>
                  <a:schemeClr val="dk1"/>
                </a:solidFill>
              </a:rPr>
              <a:t> – Dies in Woodstock, New York.</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2003</a:t>
            </a:r>
            <a:r>
              <a:rPr lang="en" sz="1852">
                <a:solidFill>
                  <a:schemeClr val="dk1"/>
                </a:solidFill>
              </a:rPr>
              <a:t> – Major retrospective at The Met cements legacy.</a:t>
            </a:r>
            <a:endParaRPr sz="1852">
              <a:solidFill>
                <a:schemeClr val="dk1"/>
              </a:solidFill>
            </a:endParaRPr>
          </a:p>
          <a:p>
            <a:pPr marL="457200" lvl="0" indent="-380682" algn="l" rtl="0">
              <a:lnSpc>
                <a:spcPct val="95000"/>
              </a:lnSpc>
              <a:spcBef>
                <a:spcPts val="0"/>
              </a:spcBef>
              <a:spcAft>
                <a:spcPts val="0"/>
              </a:spcAft>
              <a:buSzPts val="2395"/>
              <a:buChar char="-"/>
            </a:pPr>
            <a:r>
              <a:rPr lang="en" sz="1852" b="1">
                <a:solidFill>
                  <a:schemeClr val="dk1"/>
                </a:solidFill>
              </a:rPr>
              <a:t>2020–24</a:t>
            </a:r>
            <a:r>
              <a:rPr lang="en" sz="1852">
                <a:solidFill>
                  <a:schemeClr val="dk1"/>
                </a:solidFill>
              </a:rPr>
              <a:t> – </a:t>
            </a:r>
            <a:r>
              <a:rPr lang="en" sz="1852" i="1">
                <a:solidFill>
                  <a:schemeClr val="dk1"/>
                </a:solidFill>
              </a:rPr>
              <a:t>Philip Guston Now</a:t>
            </a:r>
            <a:r>
              <a:rPr lang="en" sz="1852">
                <a:solidFill>
                  <a:schemeClr val="dk1"/>
                </a:solidFill>
              </a:rPr>
              <a:t> retrospective travels to U.S. &amp; U.K.</a:t>
            </a:r>
            <a:endParaRPr sz="2395"/>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p:nvPr/>
        </p:nvSpPr>
        <p:spPr>
          <a:xfrm>
            <a:off x="471000" y="168150"/>
            <a:ext cx="4702500" cy="48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Visual Thinking Strategies:</a:t>
            </a:r>
            <a:endParaRPr sz="1800">
              <a:solidFill>
                <a:schemeClr val="dk2"/>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What is going on in this picture?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What do we notice?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What do we like?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What do we dislike?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What feelings emerge from looking at this work?</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What are some formal qualities we see - color, shape, line, composition?</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Go deeper - what else is there?</a:t>
            </a:r>
            <a:endParaRPr sz="1800">
              <a:solidFill>
                <a:schemeClr val="dk2"/>
              </a:solidFill>
            </a:endParaRPr>
          </a:p>
        </p:txBody>
      </p:sp>
      <p:pic>
        <p:nvPicPr>
          <p:cNvPr id="71" name="Google Shape;71;p16"/>
          <p:cNvPicPr preferRelativeResize="0"/>
          <p:nvPr/>
        </p:nvPicPr>
        <p:blipFill>
          <a:blip r:embed="rId3">
            <a:alphaModFix/>
          </a:blip>
          <a:stretch>
            <a:fillRect/>
          </a:stretch>
        </p:blipFill>
        <p:spPr>
          <a:xfrm>
            <a:off x="5415625" y="1010700"/>
            <a:ext cx="2808025" cy="2774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2106425" y="152400"/>
            <a:ext cx="4931160"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152400" y="152400"/>
            <a:ext cx="4931160" cy="4838701"/>
          </a:xfrm>
          <a:prstGeom prst="rect">
            <a:avLst/>
          </a:prstGeom>
          <a:noFill/>
          <a:ln>
            <a:noFill/>
          </a:ln>
        </p:spPr>
      </p:pic>
      <p:sp>
        <p:nvSpPr>
          <p:cNvPr id="82" name="Google Shape;82;p18"/>
          <p:cNvSpPr txBox="1"/>
          <p:nvPr/>
        </p:nvSpPr>
        <p:spPr>
          <a:xfrm>
            <a:off x="5539725" y="2242825"/>
            <a:ext cx="3000000" cy="1038900"/>
          </a:xfrm>
          <a:prstGeom prst="rect">
            <a:avLst/>
          </a:prstGeom>
          <a:noFill/>
          <a:ln>
            <a:noFill/>
          </a:ln>
        </p:spPr>
        <p:txBody>
          <a:bodyPr spcFirstLastPara="1" wrap="square" lIns="91425" tIns="91425" rIns="91425" bIns="91425" anchor="t" anchorCtr="0">
            <a:spAutoFit/>
          </a:bodyPr>
          <a:lstStyle/>
          <a:p>
            <a:pPr marL="0" lvl="0" indent="0" algn="l" rtl="0">
              <a:lnSpc>
                <a:spcPct val="123076"/>
              </a:lnSpc>
              <a:spcBef>
                <a:spcPts val="0"/>
              </a:spcBef>
              <a:spcAft>
                <a:spcPts val="0"/>
              </a:spcAft>
              <a:buNone/>
            </a:pPr>
            <a:r>
              <a:rPr lang="en" sz="1950" b="1" i="1">
                <a:solidFill>
                  <a:srgbClr val="707070"/>
                </a:solidFill>
                <a:highlight>
                  <a:srgbClr val="FFFFFF"/>
                </a:highlight>
                <a:latin typeface="Helvetica Neue"/>
                <a:ea typeface="Helvetica Neue"/>
                <a:cs typeface="Helvetica Neue"/>
                <a:sym typeface="Helvetica Neue"/>
              </a:rPr>
              <a:t>The Line</a:t>
            </a:r>
            <a:r>
              <a:rPr lang="en" sz="1950" b="1">
                <a:solidFill>
                  <a:srgbClr val="707070"/>
                </a:solidFill>
                <a:highlight>
                  <a:srgbClr val="FFFFFF"/>
                </a:highlight>
                <a:latin typeface="Helvetica Neue"/>
                <a:ea typeface="Helvetica Neue"/>
                <a:cs typeface="Helvetica Neue"/>
                <a:sym typeface="Helvetica Neue"/>
              </a:rPr>
              <a:t>, 1978</a:t>
            </a:r>
            <a:endParaRPr sz="1950" b="1">
              <a:solidFill>
                <a:srgbClr val="707070"/>
              </a:solidFill>
              <a:highlight>
                <a:srgbClr val="FFFFFF"/>
              </a:highlight>
              <a:latin typeface="Helvetica Neue"/>
              <a:ea typeface="Helvetica Neue"/>
              <a:cs typeface="Helvetica Neue"/>
              <a:sym typeface="Helvetica Neue"/>
            </a:endParaRPr>
          </a:p>
          <a:p>
            <a:pPr marL="0" lvl="0" indent="0" algn="l" rtl="0">
              <a:lnSpc>
                <a:spcPct val="162500"/>
              </a:lnSpc>
              <a:spcBef>
                <a:spcPts val="0"/>
              </a:spcBef>
              <a:spcAft>
                <a:spcPts val="0"/>
              </a:spcAft>
              <a:buNone/>
            </a:pPr>
            <a:r>
              <a:rPr lang="en" sz="1200">
                <a:solidFill>
                  <a:srgbClr val="707070"/>
                </a:solidFill>
                <a:highlight>
                  <a:srgbClr val="FFFFFF"/>
                </a:highlight>
                <a:latin typeface="Helvetica Neue"/>
                <a:ea typeface="Helvetica Neue"/>
                <a:cs typeface="Helvetica Neue"/>
                <a:sym typeface="Helvetica Neue"/>
              </a:rPr>
              <a:t>Oil on canvas</a:t>
            </a:r>
            <a:endParaRPr sz="1200">
              <a:solidFill>
                <a:srgbClr val="707070"/>
              </a:solidFill>
              <a:highlight>
                <a:srgbClr val="FFFFFF"/>
              </a:highlight>
              <a:latin typeface="Helvetica Neue"/>
              <a:ea typeface="Helvetica Neue"/>
              <a:cs typeface="Helvetica Neue"/>
              <a:sym typeface="Helvetica Neue"/>
            </a:endParaRPr>
          </a:p>
          <a:p>
            <a:pPr marL="0" lvl="0" indent="0" algn="l" rtl="0">
              <a:lnSpc>
                <a:spcPct val="162500"/>
              </a:lnSpc>
              <a:spcBef>
                <a:spcPts val="0"/>
              </a:spcBef>
              <a:spcAft>
                <a:spcPts val="0"/>
              </a:spcAft>
              <a:buNone/>
            </a:pPr>
            <a:r>
              <a:rPr lang="en" sz="1200">
                <a:solidFill>
                  <a:srgbClr val="707070"/>
                </a:solidFill>
                <a:highlight>
                  <a:srgbClr val="FFFFFF"/>
                </a:highlight>
                <a:latin typeface="Helvetica Neue"/>
                <a:ea typeface="Helvetica Neue"/>
                <a:cs typeface="Helvetica Neue"/>
                <a:sym typeface="Helvetica Neue"/>
              </a:rPr>
              <a:t>71 × 73 3/10 in | 180.3 × 186.1 cm</a:t>
            </a:r>
            <a:endParaRPr sz="1200">
              <a:solidFill>
                <a:srgbClr val="707070"/>
              </a:solidFill>
              <a:highlight>
                <a:srgbClr val="FFFFFF"/>
              </a:highlight>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9"/>
          <p:cNvPicPr preferRelativeResize="0"/>
          <p:nvPr/>
        </p:nvPicPr>
        <p:blipFill>
          <a:blip r:embed="rId3">
            <a:alphaModFix/>
          </a:blip>
          <a:stretch>
            <a:fillRect/>
          </a:stretch>
        </p:blipFill>
        <p:spPr>
          <a:xfrm>
            <a:off x="600950" y="85125"/>
            <a:ext cx="3241726" cy="4591324"/>
          </a:xfrm>
          <a:prstGeom prst="rect">
            <a:avLst/>
          </a:prstGeom>
          <a:noFill/>
          <a:ln>
            <a:noFill/>
          </a:ln>
        </p:spPr>
      </p:pic>
      <p:sp>
        <p:nvSpPr>
          <p:cNvPr id="88" name="Google Shape;88;p19"/>
          <p:cNvSpPr txBox="1"/>
          <p:nvPr/>
        </p:nvSpPr>
        <p:spPr>
          <a:xfrm>
            <a:off x="89700" y="4676450"/>
            <a:ext cx="4111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4E4E4E"/>
                </a:solidFill>
                <a:highlight>
                  <a:srgbClr val="FFFFFF"/>
                </a:highlight>
              </a:rPr>
              <a:t>Philip Guston, Reuben Kadish and friend Jules Langsner in front of the mural, ‘The Struggle Against Terrorism,’ ca. 1934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p:nvPr/>
        </p:nvSpPr>
        <p:spPr>
          <a:xfrm>
            <a:off x="6556475" y="4052000"/>
            <a:ext cx="2018400" cy="7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Often in art history, we only have part of the image, and therefore part of the story! The field is made up of scholars who are trying to put those pieces together</a:t>
            </a:r>
            <a:endParaRPr sz="900">
              <a:solidFill>
                <a:schemeClr val="dk2"/>
              </a:solidFill>
            </a:endParaRPr>
          </a:p>
        </p:txBody>
      </p:sp>
      <p:pic>
        <p:nvPicPr>
          <p:cNvPr id="94" name="Google Shape;94;p20"/>
          <p:cNvPicPr preferRelativeResize="0"/>
          <p:nvPr/>
        </p:nvPicPr>
        <p:blipFill>
          <a:blip r:embed="rId3">
            <a:alphaModFix/>
          </a:blip>
          <a:stretch>
            <a:fillRect/>
          </a:stretch>
        </p:blipFill>
        <p:spPr>
          <a:xfrm>
            <a:off x="2829838" y="152400"/>
            <a:ext cx="3421112"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1"/>
          <p:cNvSpPr txBox="1"/>
          <p:nvPr/>
        </p:nvSpPr>
        <p:spPr>
          <a:xfrm>
            <a:off x="695250" y="4717375"/>
            <a:ext cx="66087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a:solidFill>
                  <a:srgbClr val="393939"/>
                </a:solidFill>
                <a:highlight>
                  <a:srgbClr val="FFFFFF"/>
                </a:highlight>
                <a:latin typeface="Helvetica Neue"/>
                <a:ea typeface="Helvetica Neue"/>
                <a:cs typeface="Helvetica Neue"/>
                <a:sym typeface="Helvetica Neue"/>
              </a:rPr>
              <a:t>Philip Guston and Reuben Kadish, “Physical Growth of Man” (Detail) (1936)</a:t>
            </a:r>
            <a:endParaRPr/>
          </a:p>
        </p:txBody>
      </p:sp>
      <p:pic>
        <p:nvPicPr>
          <p:cNvPr id="100" name="Google Shape;100;p21"/>
          <p:cNvPicPr preferRelativeResize="0"/>
          <p:nvPr/>
        </p:nvPicPr>
        <p:blipFill>
          <a:blip r:embed="rId3">
            <a:alphaModFix/>
          </a:blip>
          <a:stretch>
            <a:fillRect/>
          </a:stretch>
        </p:blipFill>
        <p:spPr>
          <a:xfrm>
            <a:off x="1414375" y="300200"/>
            <a:ext cx="5889575" cy="4417175"/>
          </a:xfrm>
          <a:prstGeom prst="rect">
            <a:avLst/>
          </a:prstGeom>
          <a:noFill/>
          <a:ln>
            <a:noFill/>
          </a:ln>
        </p:spPr>
      </p:pic>
      <p:pic>
        <p:nvPicPr>
          <p:cNvPr id="101" name="Google Shape;101;p21"/>
          <p:cNvPicPr preferRelativeResize="0"/>
          <p:nvPr/>
        </p:nvPicPr>
        <p:blipFill>
          <a:blip r:embed="rId4">
            <a:alphaModFix/>
          </a:blip>
          <a:stretch>
            <a:fillRect/>
          </a:stretch>
        </p:blipFill>
        <p:spPr>
          <a:xfrm>
            <a:off x="1202963" y="300200"/>
            <a:ext cx="6738084" cy="441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f746ddc-29ab-44f1-853c-84de30d61993" xsi:nil="true"/>
    <lcf76f155ced4ddcb4097134ff3c332f xmlns="66f2f6d8-8191-474a-90cf-df1422fcad4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7ABF305845E4449D9FEF04D0476630" ma:contentTypeVersion="19" ma:contentTypeDescription="Create a new document." ma:contentTypeScope="" ma:versionID="0f96d6bd7698c2095189df51353b90e2">
  <xsd:schema xmlns:xsd="http://www.w3.org/2001/XMLSchema" xmlns:xs="http://www.w3.org/2001/XMLSchema" xmlns:p="http://schemas.microsoft.com/office/2006/metadata/properties" xmlns:ns2="66f2f6d8-8191-474a-90cf-df1422fcad44" xmlns:ns3="af746ddc-29ab-44f1-853c-84de30d61993" targetNamespace="http://schemas.microsoft.com/office/2006/metadata/properties" ma:root="true" ma:fieldsID="15c7db1d3f6a791acb4255ea2acda5e2" ns2:_="" ns3:_="">
    <xsd:import namespace="66f2f6d8-8191-474a-90cf-df1422fcad44"/>
    <xsd:import namespace="af746ddc-29ab-44f1-853c-84de30d619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2f6d8-8191-474a-90cf-df1422fcad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1cf5b3f-c860-4dc7-b618-dae81efcab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746ddc-29ab-44f1-853c-84de30d6199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89418c-3701-4dd5-8f7d-6bdb0868d52e}" ma:internalName="TaxCatchAll" ma:showField="CatchAllData" ma:web="af746ddc-29ab-44f1-853c-84de30d619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EC1F86-8185-48C5-AA76-7EAEB7BF3873}">
  <ds:schemaRefs>
    <ds:schemaRef ds:uri="http://schemas.microsoft.com/sharepoint/v3/contenttype/forms"/>
  </ds:schemaRefs>
</ds:datastoreItem>
</file>

<file path=customXml/itemProps2.xml><?xml version="1.0" encoding="utf-8"?>
<ds:datastoreItem xmlns:ds="http://schemas.openxmlformats.org/officeDocument/2006/customXml" ds:itemID="{66B24F3C-07FB-4CDA-8FE2-7750F9FF9B0D}">
  <ds:schemaRefs>
    <ds:schemaRef ds:uri="http://schemas.microsoft.com/office/2006/metadata/properties"/>
    <ds:schemaRef ds:uri="http://schemas.microsoft.com/office/infopath/2007/PartnerControls"/>
    <ds:schemaRef ds:uri="af746ddc-29ab-44f1-853c-84de30d61993"/>
    <ds:schemaRef ds:uri="66f2f6d8-8191-474a-90cf-df1422fcad44"/>
  </ds:schemaRefs>
</ds:datastoreItem>
</file>

<file path=customXml/itemProps3.xml><?xml version="1.0" encoding="utf-8"?>
<ds:datastoreItem xmlns:ds="http://schemas.openxmlformats.org/officeDocument/2006/customXml" ds:itemID="{3326A872-B303-4B20-A543-C1F9C6AF20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f2f6d8-8191-474a-90cf-df1422fcad44"/>
    <ds:schemaRef ds:uri="af746ddc-29ab-44f1-853c-84de30d61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646</Words>
  <Application>Microsoft Office PowerPoint</Application>
  <PresentationFormat>On-screen Show (16:9)</PresentationFormat>
  <Paragraphs>43</Paragraphs>
  <Slides>17</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Helvetica Neue</vt:lpstr>
      <vt:lpstr>Roboto</vt:lpstr>
      <vt:lpstr>Arial</vt:lpstr>
      <vt:lpstr>Simple Light</vt:lpstr>
      <vt:lpstr>PowerPoint Presentation</vt:lpstr>
      <vt:lpstr>PowerPoint Presentation</vt:lpstr>
      <vt:lpstr>Philip Guston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presentation was created through the support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Erica</dc:creator>
  <cp:lastModifiedBy>Erica Ellis</cp:lastModifiedBy>
  <cp:revision>2</cp:revision>
  <dcterms:modified xsi:type="dcterms:W3CDTF">2025-10-22T20:06:34Z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0x0101004A7ABF305845E4449D9FEF04D0476630</vt:lpwstr>
  </property>
  <property fmtid="{D5CDD505-2E9C-101B-9397-08002B2CF9AE}" pid="3" name="MediaServiceImageTags">
    <vt:lpwstr/>
  </property>
</Properties>
</file>